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382" r:id="rId3"/>
    <p:sldId id="380" r:id="rId4"/>
    <p:sldId id="337" r:id="rId5"/>
    <p:sldId id="381" r:id="rId6"/>
    <p:sldId id="429" r:id="rId7"/>
    <p:sldId id="303" r:id="rId8"/>
    <p:sldId id="327" r:id="rId9"/>
    <p:sldId id="45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5"/>
    <p:restoredTop sz="94700"/>
  </p:normalViewPr>
  <p:slideViewPr>
    <p:cSldViewPr snapToGrid="0" snapToObjects="1">
      <p:cViewPr varScale="1">
        <p:scale>
          <a:sx n="103" d="100"/>
          <a:sy n="103" d="100"/>
        </p:scale>
        <p:origin x="176" y="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C2948-C051-C747-9FDF-BA72E5F6B9FD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7324D-4DDB-C545-BC56-6CC70D34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63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400A93-E29B-4847-9C83-CCC4A5637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0D3D26-BD73-4A49-AB89-640DA1E81011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96610" name="Rectangle 2">
            <a:extLst>
              <a:ext uri="{FF2B5EF4-FFF2-40B4-BE49-F238E27FC236}">
                <a16:creationId xmlns:a16="http://schemas.microsoft.com/office/drawing/2014/main" id="{408AFE2E-371C-3842-B1AD-70D65B0C91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6AC2A604-8FFF-AA42-931A-B8A029064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3414487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503EDB75-3C7D-A94B-BC7B-48342AD1FD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8BE041-9256-1E4F-8A57-0524F178644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C817AEDA-D9E5-5245-87EE-98B5576928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6F6C127-C3E3-0F42-9CD7-4DAA1F94A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30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7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7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3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8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5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5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6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8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1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6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5130-016F-AD41-973A-9992C395D916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D90C6-D1C4-3343-B53F-3DB758D0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1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Narrative of Whiteness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Soong-Chan Rah</a:t>
            </a:r>
          </a:p>
          <a:p>
            <a:r>
              <a:rPr lang="en-US" dirty="0"/>
              <a:t>North Park Theological Seminary</a:t>
            </a:r>
          </a:p>
        </p:txBody>
      </p:sp>
    </p:spTree>
    <p:extLst>
      <p:ext uri="{BB962C8B-B14F-4D97-AF65-F5344CB8AC3E}">
        <p14:creationId xmlns:p14="http://schemas.microsoft.com/office/powerpoint/2010/main" val="318768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70E31D7F-FB31-3242-89E3-FFE749FA5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altLang="en-US" b="1"/>
              <a:t>Hermeneutical Circle for Practical Theology</a:t>
            </a: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20D6EBFA-534A-924B-8D1B-91B0E8324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876800"/>
          </a:xfrm>
        </p:spPr>
        <p:txBody>
          <a:bodyPr>
            <a:normAutofit lnSpcReduction="10000"/>
          </a:bodyPr>
          <a:lstStyle/>
          <a:p>
            <a:r>
              <a:rPr lang="en-US" altLang="en-US" sz="4000"/>
              <a:t>CLARIFICATION</a:t>
            </a:r>
          </a:p>
          <a:p>
            <a:pPr lvl="1"/>
            <a:r>
              <a:rPr lang="en-US" altLang="en-US" sz="3200"/>
              <a:t>Context of ministry / Social Analysis</a:t>
            </a:r>
          </a:p>
          <a:p>
            <a:pPr lvl="1"/>
            <a:endParaRPr lang="en-US" altLang="en-US" sz="3700"/>
          </a:p>
          <a:p>
            <a:r>
              <a:rPr lang="en-US" altLang="en-US" sz="4000"/>
              <a:t>CONCEPTUALIZATION</a:t>
            </a:r>
          </a:p>
          <a:p>
            <a:pPr lvl="1"/>
            <a:r>
              <a:rPr lang="en-US" altLang="en-US" sz="3200"/>
              <a:t>Theological Concepts / Biblical Truths</a:t>
            </a:r>
          </a:p>
          <a:p>
            <a:pPr lvl="1"/>
            <a:endParaRPr lang="en-US" altLang="en-US" sz="3700"/>
          </a:p>
          <a:p>
            <a:r>
              <a:rPr lang="en-US" altLang="en-US" sz="4000"/>
              <a:t>CONFRONTATION</a:t>
            </a:r>
          </a:p>
          <a:p>
            <a:pPr lvl="1"/>
            <a:r>
              <a:rPr lang="en-US" altLang="en-US" sz="3200"/>
              <a:t>Ministry Practices / Methods</a:t>
            </a:r>
          </a:p>
        </p:txBody>
      </p:sp>
    </p:spTree>
    <p:extLst>
      <p:ext uri="{BB962C8B-B14F-4D97-AF65-F5344CB8AC3E}">
        <p14:creationId xmlns:p14="http://schemas.microsoft.com/office/powerpoint/2010/main" val="3701494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BE29C2A2-B680-EB4F-AA71-59223D9A878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762000" y="274638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en-US" altLang="en-US" sz="3600" b="1">
                <a:solidFill>
                  <a:srgbClr val="FF0000"/>
                </a:solidFill>
              </a:rPr>
              <a:t>The Development of Social Structures</a:t>
            </a:r>
            <a:br>
              <a:rPr lang="en-US" altLang="en-US" sz="3600" b="1">
                <a:solidFill>
                  <a:srgbClr val="FF0000"/>
                </a:solidFill>
              </a:rPr>
            </a:br>
            <a:r>
              <a:rPr lang="en-US" altLang="en-US" sz="3600" b="1">
                <a:solidFill>
                  <a:srgbClr val="FF0000"/>
                </a:solidFill>
              </a:rPr>
              <a:t>(Berger and Luckmann)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62427CC5-7BE5-034C-B914-DA501144C28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810265"/>
            <a:ext cx="8540750" cy="4498975"/>
          </a:xfrm>
        </p:spPr>
        <p:txBody>
          <a:bodyPr>
            <a:normAutofit lnSpcReduction="10000"/>
          </a:bodyPr>
          <a:lstStyle/>
          <a:p>
            <a:pPr marL="571500" indent="-571500"/>
            <a:r>
              <a:rPr lang="en-US" altLang="en-US" sz="3200" b="1" dirty="0"/>
              <a:t>Externalization</a:t>
            </a:r>
          </a:p>
          <a:p>
            <a:pPr marL="571500" indent="-571500"/>
            <a:endParaRPr lang="en-US" altLang="en-US" sz="3200" b="1" dirty="0"/>
          </a:p>
          <a:p>
            <a:pPr marL="571500" indent="-571500"/>
            <a:r>
              <a:rPr lang="en-US" altLang="en-US" sz="3200" b="1" dirty="0"/>
              <a:t>Objectification / Institutionalization</a:t>
            </a:r>
          </a:p>
          <a:p>
            <a:pPr marL="571500" indent="-571500"/>
            <a:endParaRPr lang="en-US" altLang="en-US" sz="3200" b="1" dirty="0"/>
          </a:p>
          <a:p>
            <a:pPr marL="571500" indent="-571500"/>
            <a:r>
              <a:rPr lang="en-US" altLang="en-US" sz="3200" b="1" dirty="0"/>
              <a:t>Internalization</a:t>
            </a:r>
          </a:p>
          <a:p>
            <a:pPr marL="966788" lvl="1" indent="-495300"/>
            <a:endParaRPr lang="en-US" altLang="en-US" sz="3200" b="1" dirty="0"/>
          </a:p>
          <a:p>
            <a:pPr marL="966788" lvl="1" indent="-495300"/>
            <a:r>
              <a:rPr lang="en-US" altLang="en-US" sz="3200" b="1" dirty="0"/>
              <a:t>the introduction of the demonic/evil/sin on each of these levels</a:t>
            </a:r>
          </a:p>
        </p:txBody>
      </p:sp>
    </p:spTree>
    <p:extLst>
      <p:ext uri="{BB962C8B-B14F-4D97-AF65-F5344CB8AC3E}">
        <p14:creationId xmlns:p14="http://schemas.microsoft.com/office/powerpoint/2010/main" val="325436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Content Placeholder 83970">
            <a:extLst>
              <a:ext uri="{FF2B5EF4-FFF2-40B4-BE49-F238E27FC236}">
                <a16:creationId xmlns:a16="http://schemas.microsoft.com/office/drawing/2014/main" id="{7B6F6C16-7D02-BD4E-BCCA-A728C4B7C03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752600"/>
            <a:ext cx="5799138" cy="4445000"/>
            <a:chOff x="1609" y="1093"/>
            <a:chExt cx="2441" cy="2656"/>
          </a:xfrm>
        </p:grpSpPr>
        <p:sp>
          <p:nvSpPr>
            <p:cNvPr id="44035" name="AutoShape 4">
              <a:extLst>
                <a:ext uri="{FF2B5EF4-FFF2-40B4-BE49-F238E27FC236}">
                  <a16:creationId xmlns:a16="http://schemas.microsoft.com/office/drawing/2014/main" id="{6544DEAA-58F1-C649-AA4D-00CCEE6C508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09" y="1093"/>
              <a:ext cx="2441" cy="2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36" name="_s1028">
              <a:extLst>
                <a:ext uri="{FF2B5EF4-FFF2-40B4-BE49-F238E27FC236}">
                  <a16:creationId xmlns:a16="http://schemas.microsoft.com/office/drawing/2014/main" id="{1D6095B0-E69D-8844-8642-1BD00E0E3FCF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>
              <a:off x="1961" y="1278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44037" name="_s1029">
              <a:extLst>
                <a:ext uri="{FF2B5EF4-FFF2-40B4-BE49-F238E27FC236}">
                  <a16:creationId xmlns:a16="http://schemas.microsoft.com/office/drawing/2014/main" id="{BACCEC41-810E-984D-A0A2-8B5C999D9555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7200000">
              <a:off x="2198" y="1689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44038" name="_s1030">
              <a:extLst>
                <a:ext uri="{FF2B5EF4-FFF2-40B4-BE49-F238E27FC236}">
                  <a16:creationId xmlns:a16="http://schemas.microsoft.com/office/drawing/2014/main" id="{D3DF3796-0A41-8241-B2A3-168168341D68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-7200000">
              <a:off x="1723" y="1688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44039" name="_s1031">
              <a:extLst>
                <a:ext uri="{FF2B5EF4-FFF2-40B4-BE49-F238E27FC236}">
                  <a16:creationId xmlns:a16="http://schemas.microsoft.com/office/drawing/2014/main" id="{4F349E9A-6E37-324B-960E-D68DABDD2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" y="1596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Institutionalization</a:t>
              </a:r>
            </a:p>
          </p:txBody>
        </p:sp>
        <p:sp>
          <p:nvSpPr>
            <p:cNvPr id="44040" name="_s1032">
              <a:extLst>
                <a:ext uri="{FF2B5EF4-FFF2-40B4-BE49-F238E27FC236}">
                  <a16:creationId xmlns:a16="http://schemas.microsoft.com/office/drawing/2014/main" id="{535E8268-447C-EA48-938F-DADFB93A0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3" y="3025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Internalization</a:t>
              </a:r>
            </a:p>
          </p:txBody>
        </p:sp>
        <p:sp>
          <p:nvSpPr>
            <p:cNvPr id="44041" name="_s1033">
              <a:extLst>
                <a:ext uri="{FF2B5EF4-FFF2-40B4-BE49-F238E27FC236}">
                  <a16:creationId xmlns:a16="http://schemas.microsoft.com/office/drawing/2014/main" id="{F6CB742D-1243-BB40-9296-E41A985D3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" y="1597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latin typeface="Verdana" panose="020B0604030504040204" pitchFamily="34" charset="0"/>
                </a:rPr>
                <a:t>Externalization</a:t>
              </a:r>
            </a:p>
          </p:txBody>
        </p:sp>
      </p:grpSp>
      <p:sp>
        <p:nvSpPr>
          <p:cNvPr id="11" name="Rectangle 2">
            <a:extLst>
              <a:ext uri="{FF2B5EF4-FFF2-40B4-BE49-F238E27FC236}">
                <a16:creationId xmlns:a16="http://schemas.microsoft.com/office/drawing/2014/main" id="{988F1D59-10F8-074A-AE55-2FD7B23778C3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685800" y="0"/>
            <a:ext cx="7696200" cy="1230313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x-none" sz="3200" b="1" dirty="0">
                <a:solidFill>
                  <a:srgbClr val="FF0000"/>
                </a:solidFill>
              </a:rPr>
              <a:t>Social </a:t>
            </a:r>
            <a:r>
              <a:rPr lang="en-US" altLang="x-none" sz="3200" b="1" dirty="0" err="1">
                <a:solidFill>
                  <a:srgbClr val="FF0000"/>
                </a:solidFill>
              </a:rPr>
              <a:t>ConstructION</a:t>
            </a:r>
            <a:r>
              <a:rPr lang="en-US" altLang="x-none" sz="3200" b="1" dirty="0">
                <a:solidFill>
                  <a:srgbClr val="FF0000"/>
                </a:solidFill>
              </a:rPr>
              <a:t> Of Reality</a:t>
            </a:r>
          </a:p>
        </p:txBody>
      </p:sp>
    </p:spTree>
    <p:extLst>
      <p:ext uri="{BB962C8B-B14F-4D97-AF65-F5344CB8AC3E}">
        <p14:creationId xmlns:p14="http://schemas.microsoft.com/office/powerpoint/2010/main" val="372224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>
            <a:extLst>
              <a:ext uri="{FF2B5EF4-FFF2-40B4-BE49-F238E27FC236}">
                <a16:creationId xmlns:a16="http://schemas.microsoft.com/office/drawing/2014/main" id="{CF4D99A0-92CB-AA4A-8420-0558E5B9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50" y="-69850"/>
            <a:ext cx="6524625" cy="1143000"/>
          </a:xfrm>
        </p:spPr>
        <p:txBody>
          <a:bodyPr/>
          <a:lstStyle/>
          <a:p>
            <a:r>
              <a:rPr lang="en-US" altLang="en-US">
                <a:solidFill>
                  <a:srgbClr val="C00000"/>
                </a:solidFill>
              </a:rPr>
              <a:t>Systems and Narratives</a:t>
            </a:r>
          </a:p>
        </p:txBody>
      </p:sp>
      <p:grpSp>
        <p:nvGrpSpPr>
          <p:cNvPr id="45058" name="Content Placeholder 83970">
            <a:extLst>
              <a:ext uri="{FF2B5EF4-FFF2-40B4-BE49-F238E27FC236}">
                <a16:creationId xmlns:a16="http://schemas.microsoft.com/office/drawing/2014/main" id="{EC5E3A45-1287-184E-A161-4C71565D9ADA}"/>
              </a:ext>
            </a:extLst>
          </p:cNvPr>
          <p:cNvGrpSpPr>
            <a:grpSpLocks/>
          </p:cNvGrpSpPr>
          <p:nvPr/>
        </p:nvGrpSpPr>
        <p:grpSpPr bwMode="auto">
          <a:xfrm>
            <a:off x="3468688" y="2362200"/>
            <a:ext cx="1812925" cy="2057400"/>
            <a:chOff x="1540" y="1093"/>
            <a:chExt cx="2510" cy="2914"/>
          </a:xfrm>
        </p:grpSpPr>
        <p:sp>
          <p:nvSpPr>
            <p:cNvPr id="45084" name="AutoShape 4">
              <a:extLst>
                <a:ext uri="{FF2B5EF4-FFF2-40B4-BE49-F238E27FC236}">
                  <a16:creationId xmlns:a16="http://schemas.microsoft.com/office/drawing/2014/main" id="{AFE0266E-635E-9E45-ABBB-FFE40CC2553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09" y="1093"/>
              <a:ext cx="2441" cy="2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5" name="_s1028">
              <a:extLst>
                <a:ext uri="{FF2B5EF4-FFF2-40B4-BE49-F238E27FC236}">
                  <a16:creationId xmlns:a16="http://schemas.microsoft.com/office/drawing/2014/main" id="{602D4F24-8C3C-3E4A-AC17-B11CF49BFA34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>
              <a:off x="1961" y="1278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45086" name="_s1029">
              <a:extLst>
                <a:ext uri="{FF2B5EF4-FFF2-40B4-BE49-F238E27FC236}">
                  <a16:creationId xmlns:a16="http://schemas.microsoft.com/office/drawing/2014/main" id="{3636744B-2F39-C14C-A99A-3AD2999FFD46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7200000">
              <a:off x="2198" y="1689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45087" name="_s1030">
              <a:extLst>
                <a:ext uri="{FF2B5EF4-FFF2-40B4-BE49-F238E27FC236}">
                  <a16:creationId xmlns:a16="http://schemas.microsoft.com/office/drawing/2014/main" id="{A167FB45-2F03-7E47-808C-5E948AF04AA3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-7200000">
              <a:off x="1723" y="1688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" name="_s1031">
              <a:extLst>
                <a:ext uri="{FF2B5EF4-FFF2-40B4-BE49-F238E27FC236}">
                  <a16:creationId xmlns:a16="http://schemas.microsoft.com/office/drawing/2014/main" id="{B551BF65-41C4-1E4D-AD4D-73ECBBFA8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1795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altLang="x-none" sz="1050" dirty="0">
                  <a:latin typeface="Verdana" charset="0"/>
                </a:rPr>
                <a:t>Institutionalization</a:t>
              </a:r>
            </a:p>
          </p:txBody>
        </p:sp>
        <p:sp>
          <p:nvSpPr>
            <p:cNvPr id="10" name="_s1032">
              <a:extLst>
                <a:ext uri="{FF2B5EF4-FFF2-40B4-BE49-F238E27FC236}">
                  <a16:creationId xmlns:a16="http://schemas.microsoft.com/office/drawing/2014/main" id="{2CF5206A-02CC-5549-908F-11E6F775C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3" y="3310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altLang="x-none" sz="1050" dirty="0">
                  <a:latin typeface="Verdana" charset="0"/>
                </a:rPr>
                <a:t>Internalization</a:t>
              </a:r>
            </a:p>
          </p:txBody>
        </p:sp>
        <p:sp>
          <p:nvSpPr>
            <p:cNvPr id="11" name="_s1033">
              <a:extLst>
                <a:ext uri="{FF2B5EF4-FFF2-40B4-BE49-F238E27FC236}">
                  <a16:creationId xmlns:a16="http://schemas.microsoft.com/office/drawing/2014/main" id="{302428A0-03CC-B745-9EAB-443760DE3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1763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altLang="x-none" sz="1050" dirty="0">
                  <a:latin typeface="Verdana" charset="0"/>
                </a:rPr>
                <a:t>Externalization</a:t>
              </a:r>
            </a:p>
          </p:txBody>
        </p:sp>
      </p:grpSp>
      <p:grpSp>
        <p:nvGrpSpPr>
          <p:cNvPr id="45059" name="Content Placeholder 83970">
            <a:extLst>
              <a:ext uri="{FF2B5EF4-FFF2-40B4-BE49-F238E27FC236}">
                <a16:creationId xmlns:a16="http://schemas.microsoft.com/office/drawing/2014/main" id="{3B389FB7-5C0D-4B49-AEF6-5B9B576C80CB}"/>
              </a:ext>
            </a:extLst>
          </p:cNvPr>
          <p:cNvGrpSpPr>
            <a:grpSpLocks/>
          </p:cNvGrpSpPr>
          <p:nvPr/>
        </p:nvGrpSpPr>
        <p:grpSpPr bwMode="auto">
          <a:xfrm>
            <a:off x="566738" y="2406650"/>
            <a:ext cx="1812925" cy="2057400"/>
            <a:chOff x="1540" y="1093"/>
            <a:chExt cx="2510" cy="2914"/>
          </a:xfrm>
        </p:grpSpPr>
        <p:sp>
          <p:nvSpPr>
            <p:cNvPr id="45077" name="AutoShape 4">
              <a:extLst>
                <a:ext uri="{FF2B5EF4-FFF2-40B4-BE49-F238E27FC236}">
                  <a16:creationId xmlns:a16="http://schemas.microsoft.com/office/drawing/2014/main" id="{D783473F-FF04-2649-A4E7-D304097C43F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09" y="1093"/>
              <a:ext cx="2441" cy="2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_s1028">
              <a:extLst>
                <a:ext uri="{FF2B5EF4-FFF2-40B4-BE49-F238E27FC236}">
                  <a16:creationId xmlns:a16="http://schemas.microsoft.com/office/drawing/2014/main" id="{8DC4D627-FF45-CB45-901D-41D9EDAC85AC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>
              <a:off x="1961" y="1278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45079" name="_s1029">
              <a:extLst>
                <a:ext uri="{FF2B5EF4-FFF2-40B4-BE49-F238E27FC236}">
                  <a16:creationId xmlns:a16="http://schemas.microsoft.com/office/drawing/2014/main" id="{6402360A-8CAF-C848-BF05-AA1240361E3E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7200000">
              <a:off x="2198" y="1689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45080" name="_s1030">
              <a:extLst>
                <a:ext uri="{FF2B5EF4-FFF2-40B4-BE49-F238E27FC236}">
                  <a16:creationId xmlns:a16="http://schemas.microsoft.com/office/drawing/2014/main" id="{107D8B65-9089-DE42-A442-B661606FCD87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-7200000">
              <a:off x="1723" y="1688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19" name="_s1031">
              <a:extLst>
                <a:ext uri="{FF2B5EF4-FFF2-40B4-BE49-F238E27FC236}">
                  <a16:creationId xmlns:a16="http://schemas.microsoft.com/office/drawing/2014/main" id="{90C0C943-B2CF-0649-B7B2-0FEC09499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1795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altLang="x-none" sz="1050" dirty="0">
                  <a:latin typeface="Verdana" charset="0"/>
                </a:rPr>
                <a:t>Institutionalization</a:t>
              </a:r>
            </a:p>
          </p:txBody>
        </p:sp>
        <p:sp>
          <p:nvSpPr>
            <p:cNvPr id="20" name="_s1032">
              <a:extLst>
                <a:ext uri="{FF2B5EF4-FFF2-40B4-BE49-F238E27FC236}">
                  <a16:creationId xmlns:a16="http://schemas.microsoft.com/office/drawing/2014/main" id="{5BD1ADE6-F1D5-544B-9437-455607D67B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3" y="3310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altLang="x-none" sz="1050" dirty="0">
                  <a:latin typeface="Verdana" charset="0"/>
                </a:rPr>
                <a:t>Internalization</a:t>
              </a:r>
            </a:p>
          </p:txBody>
        </p:sp>
        <p:sp>
          <p:nvSpPr>
            <p:cNvPr id="21" name="_s1033">
              <a:extLst>
                <a:ext uri="{FF2B5EF4-FFF2-40B4-BE49-F238E27FC236}">
                  <a16:creationId xmlns:a16="http://schemas.microsoft.com/office/drawing/2014/main" id="{6DFFCC93-D360-2141-9EE5-57139411C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1763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altLang="x-none" sz="1050" dirty="0">
                  <a:latin typeface="Verdana" charset="0"/>
                </a:rPr>
                <a:t>Externalization</a:t>
              </a:r>
            </a:p>
          </p:txBody>
        </p:sp>
      </p:grpSp>
      <p:grpSp>
        <p:nvGrpSpPr>
          <p:cNvPr id="45060" name="Content Placeholder 83970">
            <a:extLst>
              <a:ext uri="{FF2B5EF4-FFF2-40B4-BE49-F238E27FC236}">
                <a16:creationId xmlns:a16="http://schemas.microsoft.com/office/drawing/2014/main" id="{F7ADC35A-C61C-6A48-A880-DAB7C15DB8BB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2366963"/>
            <a:ext cx="1812925" cy="2057400"/>
            <a:chOff x="1540" y="1093"/>
            <a:chExt cx="2510" cy="2914"/>
          </a:xfrm>
        </p:grpSpPr>
        <p:sp>
          <p:nvSpPr>
            <p:cNvPr id="45070" name="AutoShape 4">
              <a:extLst>
                <a:ext uri="{FF2B5EF4-FFF2-40B4-BE49-F238E27FC236}">
                  <a16:creationId xmlns:a16="http://schemas.microsoft.com/office/drawing/2014/main" id="{8EBFC529-CE4B-404B-9358-89F3B7AED65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09" y="1093"/>
              <a:ext cx="2441" cy="2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_s1028">
              <a:extLst>
                <a:ext uri="{FF2B5EF4-FFF2-40B4-BE49-F238E27FC236}">
                  <a16:creationId xmlns:a16="http://schemas.microsoft.com/office/drawing/2014/main" id="{33CC41FA-3D25-CB4E-9F93-F197AF4B4CBF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>
              <a:off x="1961" y="1278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45072" name="_s1029">
              <a:extLst>
                <a:ext uri="{FF2B5EF4-FFF2-40B4-BE49-F238E27FC236}">
                  <a16:creationId xmlns:a16="http://schemas.microsoft.com/office/drawing/2014/main" id="{AE231390-628E-8B43-81CF-9EA9EFC81298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7200000">
              <a:off x="2198" y="1689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45073" name="_s1030">
              <a:extLst>
                <a:ext uri="{FF2B5EF4-FFF2-40B4-BE49-F238E27FC236}">
                  <a16:creationId xmlns:a16="http://schemas.microsoft.com/office/drawing/2014/main" id="{17AF1365-D896-EA41-BE54-E7E61F862CC0}"/>
                </a:ext>
              </a:extLst>
            </p:cNvPr>
            <p:cNvSpPr>
              <a:spLocks noChangeArrowheads="1" noTextEdit="1"/>
            </p:cNvSpPr>
            <p:nvPr/>
          </p:nvSpPr>
          <p:spPr bwMode="auto">
            <a:xfrm rot="-7200000">
              <a:off x="1723" y="1688"/>
              <a:ext cx="1738" cy="17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9 w 21600"/>
                <a:gd name="T19" fmla="*/ 3169 h 21600"/>
                <a:gd name="T20" fmla="*/ 18431 w 21600"/>
                <a:gd name="T21" fmla="*/ 1843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599"/>
                    <a:pt x="10800" y="3599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-1"/>
                  </a:cubicBezTo>
                  <a:cubicBezTo>
                    <a:pt x="11428" y="-1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7" name="_s1031">
              <a:extLst>
                <a:ext uri="{FF2B5EF4-FFF2-40B4-BE49-F238E27FC236}">
                  <a16:creationId xmlns:a16="http://schemas.microsoft.com/office/drawing/2014/main" id="{58605F7A-3C99-8B47-AE23-6D1C0EF94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1795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altLang="x-none" sz="1050" dirty="0">
                  <a:latin typeface="Verdana" charset="0"/>
                </a:rPr>
                <a:t>Institutionalization</a:t>
              </a:r>
            </a:p>
          </p:txBody>
        </p:sp>
        <p:sp>
          <p:nvSpPr>
            <p:cNvPr id="28" name="_s1032">
              <a:extLst>
                <a:ext uri="{FF2B5EF4-FFF2-40B4-BE49-F238E27FC236}">
                  <a16:creationId xmlns:a16="http://schemas.microsoft.com/office/drawing/2014/main" id="{4B6D10B9-A4D0-9B45-9B2F-0D5C3441F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3" y="3310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altLang="x-none" sz="1050" dirty="0">
                  <a:latin typeface="Verdana" charset="0"/>
                </a:rPr>
                <a:t>Internalization</a:t>
              </a:r>
            </a:p>
          </p:txBody>
        </p:sp>
        <p:sp>
          <p:nvSpPr>
            <p:cNvPr id="29" name="_s1033">
              <a:extLst>
                <a:ext uri="{FF2B5EF4-FFF2-40B4-BE49-F238E27FC236}">
                  <a16:creationId xmlns:a16="http://schemas.microsoft.com/office/drawing/2014/main" id="{92B8752C-2C6A-4045-8BC5-75A97A94D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1763"/>
              <a:ext cx="697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en-US" altLang="x-none" sz="1050" dirty="0">
                  <a:latin typeface="Verdana" charset="0"/>
                </a:rPr>
                <a:t>Externalization</a:t>
              </a:r>
            </a:p>
          </p:txBody>
        </p:sp>
      </p:grpSp>
      <p:sp>
        <p:nvSpPr>
          <p:cNvPr id="45061" name="TextBox 11">
            <a:extLst>
              <a:ext uri="{FF2B5EF4-FFF2-40B4-BE49-F238E27FC236}">
                <a16:creationId xmlns:a16="http://schemas.microsoft.com/office/drawing/2014/main" id="{BAA4EB2A-AE10-B747-A0E5-40CDBECD0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113" y="1612900"/>
            <a:ext cx="2060575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SLAVERY</a:t>
            </a:r>
          </a:p>
        </p:txBody>
      </p:sp>
      <p:sp>
        <p:nvSpPr>
          <p:cNvPr id="45062" name="TextBox 12">
            <a:extLst>
              <a:ext uri="{FF2B5EF4-FFF2-40B4-BE49-F238E27FC236}">
                <a16:creationId xmlns:a16="http://schemas.microsoft.com/office/drawing/2014/main" id="{6FBD8CBD-5233-7845-A5D2-32586B6A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575" y="1612900"/>
            <a:ext cx="204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Jim Crow</a:t>
            </a:r>
          </a:p>
        </p:txBody>
      </p:sp>
      <p:sp>
        <p:nvSpPr>
          <p:cNvPr id="45063" name="TextBox 31">
            <a:extLst>
              <a:ext uri="{FF2B5EF4-FFF2-40B4-BE49-F238E27FC236}">
                <a16:creationId xmlns:a16="http://schemas.microsoft.com/office/drawing/2014/main" id="{E1121343-CC65-9246-8FB2-BA78943E0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4163" y="1597025"/>
            <a:ext cx="2043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New Jim Crow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0062A02-B616-8B45-B68A-34B680F13D7C}"/>
              </a:ext>
            </a:extLst>
          </p:cNvPr>
          <p:cNvCxnSpPr/>
          <p:nvPr/>
        </p:nvCxnSpPr>
        <p:spPr>
          <a:xfrm>
            <a:off x="539750" y="5334000"/>
            <a:ext cx="8061325" cy="0"/>
          </a:xfrm>
          <a:prstGeom prst="straightConnector1">
            <a:avLst/>
          </a:prstGeom>
          <a:ln w="152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5" name="TextBox 32">
            <a:extLst>
              <a:ext uri="{FF2B5EF4-FFF2-40B4-BE49-F238E27FC236}">
                <a16:creationId xmlns:a16="http://schemas.microsoft.com/office/drawing/2014/main" id="{6490CC72-C74D-3942-82AD-C3BFF022B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19763"/>
            <a:ext cx="586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</a:rPr>
              <a:t>Narrative: Superiority / Exceptionalism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2689259-CDFE-3B40-9A19-B7DE99AEFFE0}"/>
              </a:ext>
            </a:extLst>
          </p:cNvPr>
          <p:cNvCxnSpPr>
            <a:stCxn id="45061" idx="3"/>
          </p:cNvCxnSpPr>
          <p:nvPr/>
        </p:nvCxnSpPr>
        <p:spPr>
          <a:xfrm flipH="1">
            <a:off x="3067050" y="1801813"/>
            <a:ext cx="20638" cy="2479675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FB699FE-7394-2148-8EB8-CB6B8AF9E427}"/>
              </a:ext>
            </a:extLst>
          </p:cNvPr>
          <p:cNvCxnSpPr/>
          <p:nvPr/>
        </p:nvCxnSpPr>
        <p:spPr>
          <a:xfrm flipH="1">
            <a:off x="6061075" y="1798638"/>
            <a:ext cx="20638" cy="247808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68" name="TextBox 3">
            <a:extLst>
              <a:ext uri="{FF2B5EF4-FFF2-40B4-BE49-F238E27FC236}">
                <a16:creationId xmlns:a16="http://schemas.microsoft.com/office/drawing/2014/main" id="{C7E21FFF-E063-E64A-B153-84D412E93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1073150"/>
            <a:ext cx="15954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Civil War</a:t>
            </a:r>
          </a:p>
          <a:p>
            <a:r>
              <a:rPr lang="en-US" altLang="en-US"/>
              <a:t>13</a:t>
            </a:r>
            <a:r>
              <a:rPr lang="en-US" altLang="en-US" baseline="30000"/>
              <a:t>th</a:t>
            </a:r>
            <a:r>
              <a:rPr lang="en-US" altLang="en-US"/>
              <a:t> Amend</a:t>
            </a:r>
          </a:p>
        </p:txBody>
      </p:sp>
      <p:sp>
        <p:nvSpPr>
          <p:cNvPr id="45069" name="TextBox 35">
            <a:extLst>
              <a:ext uri="{FF2B5EF4-FFF2-40B4-BE49-F238E27FC236}">
                <a16:creationId xmlns:a16="http://schemas.microsoft.com/office/drawing/2014/main" id="{222EC608-11B6-5644-B1F4-3B8A97531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313" y="1123950"/>
            <a:ext cx="1597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Civil Rights</a:t>
            </a:r>
          </a:p>
          <a:p>
            <a:r>
              <a:rPr lang="en-US" altLang="en-US"/>
              <a:t>Movement</a:t>
            </a:r>
          </a:p>
        </p:txBody>
      </p:sp>
    </p:spTree>
    <p:extLst>
      <p:ext uri="{BB962C8B-B14F-4D97-AF65-F5344CB8AC3E}">
        <p14:creationId xmlns:p14="http://schemas.microsoft.com/office/powerpoint/2010/main" val="365169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>
            <a:extLst>
              <a:ext uri="{FF2B5EF4-FFF2-40B4-BE49-F238E27FC236}">
                <a16:creationId xmlns:a16="http://schemas.microsoft.com/office/drawing/2014/main" id="{8D3B2579-1CFB-7D47-8263-F2C12FE21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/>
          <a:lstStyle/>
          <a:p>
            <a:pPr eaLnBrk="1" hangingPunct="1"/>
            <a:r>
              <a:rPr lang="en-US" altLang="en-US" sz="3600" i="1" dirty="0"/>
              <a:t>Mediating Narratives</a:t>
            </a:r>
          </a:p>
        </p:txBody>
      </p:sp>
      <p:sp>
        <p:nvSpPr>
          <p:cNvPr id="47106" name="Content Placeholder 2">
            <a:extLst>
              <a:ext uri="{FF2B5EF4-FFF2-40B4-BE49-F238E27FC236}">
                <a16:creationId xmlns:a16="http://schemas.microsoft.com/office/drawing/2014/main" id="{E10CEB1E-CA7D-AE4C-A621-527B4540A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69308"/>
            <a:ext cx="8229600" cy="46482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dirty="0"/>
              <a:t>Stephen Charles Mott, </a:t>
            </a:r>
            <a:r>
              <a:rPr lang="en-US" altLang="en-US" i="1" dirty="0"/>
              <a:t>Biblical Ethics and Social Change</a:t>
            </a:r>
          </a:p>
          <a:p>
            <a:pPr lvl="1" eaLnBrk="1" hangingPunct="1"/>
            <a:r>
              <a:rPr lang="en-US" altLang="en-US" dirty="0"/>
              <a:t>Addressing evil requires knowing the </a:t>
            </a:r>
            <a:r>
              <a:rPr lang="en-US" altLang="en-US" i="1" dirty="0"/>
              <a:t>geography </a:t>
            </a:r>
            <a:r>
              <a:rPr lang="en-US" altLang="en-US" dirty="0"/>
              <a:t>of evil</a:t>
            </a:r>
            <a:endParaRPr lang="en-US" altLang="en-US" i="1" dirty="0"/>
          </a:p>
          <a:p>
            <a:pPr lvl="1" eaLnBrk="1" hangingPunct="1"/>
            <a:r>
              <a:rPr lang="en-US" altLang="en-US" i="1" dirty="0"/>
              <a:t>Systemic nature of evil</a:t>
            </a:r>
          </a:p>
          <a:p>
            <a:pPr eaLnBrk="1" hangingPunct="1"/>
            <a:endParaRPr lang="en-US" altLang="en-US" i="1" dirty="0"/>
          </a:p>
          <a:p>
            <a:pPr eaLnBrk="1" hangingPunct="1"/>
            <a:r>
              <a:rPr lang="en-US" altLang="en-US" dirty="0"/>
              <a:t>Walter Wink, </a:t>
            </a:r>
            <a:r>
              <a:rPr lang="en-US" altLang="en-US" i="1" dirty="0"/>
              <a:t>The Powers That Be</a:t>
            </a:r>
          </a:p>
          <a:p>
            <a:pPr lvl="1" eaLnBrk="1" hangingPunct="1"/>
            <a:r>
              <a:rPr lang="en-US" altLang="en-US" dirty="0"/>
              <a:t>Sustaining evil systems</a:t>
            </a:r>
          </a:p>
          <a:p>
            <a:pPr lvl="1" eaLnBrk="1" hangingPunct="1"/>
            <a:r>
              <a:rPr lang="en-US" altLang="en-US" dirty="0"/>
              <a:t>Mediating narratives / Metaphors</a:t>
            </a:r>
          </a:p>
          <a:p>
            <a:pPr lvl="2" eaLnBrk="1" hangingPunct="1"/>
            <a:r>
              <a:rPr lang="en-US" altLang="en-US" dirty="0"/>
              <a:t>Myth of “Redemptive Violence”</a:t>
            </a:r>
          </a:p>
          <a:p>
            <a:pPr lvl="1" eaLnBrk="1" hangingPunct="1"/>
            <a:endParaRPr lang="en-US" altLang="en-US" i="1" dirty="0"/>
          </a:p>
          <a:p>
            <a:pPr eaLnBrk="1" hangingPunct="1"/>
            <a:r>
              <a:rPr lang="en-US" altLang="en-US" dirty="0"/>
              <a:t>Power of Meta-narratives</a:t>
            </a:r>
          </a:p>
          <a:p>
            <a:pPr eaLnBrk="1" hangingPunct="1"/>
            <a:r>
              <a:rPr lang="en-US" altLang="en-US" dirty="0"/>
              <a:t>The Social Imagination / The Christian Imagination</a:t>
            </a:r>
          </a:p>
          <a:p>
            <a:pPr lvl="2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832F730-5F6F-054F-93EB-24F75DC03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The “Value” of Culture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B2A1C42F-C6BC-8541-B231-A95D57F6D7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1600" y="2438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ea typeface="MS PGothic" panose="020B0600070205080204" pitchFamily="34" charset="-128"/>
              </a:rPr>
              <a:t>HIGH culture</a:t>
            </a:r>
          </a:p>
          <a:p>
            <a:pPr eaLnBrk="1" hangingPunct="1"/>
            <a:endParaRPr lang="en-US" altLang="en-US" sz="3600" dirty="0">
              <a:ea typeface="MS PGothic" panose="020B0600070205080204" pitchFamily="34" charset="-128"/>
            </a:endParaRPr>
          </a:p>
          <a:p>
            <a:pPr eaLnBrk="1" hangingPunct="1"/>
            <a:r>
              <a:rPr lang="en-US" altLang="en-US" sz="3600" dirty="0">
                <a:ea typeface="MS PGothic" panose="020B0600070205080204" pitchFamily="34" charset="-128"/>
              </a:rPr>
              <a:t>FOLK culture</a:t>
            </a:r>
          </a:p>
          <a:p>
            <a:pPr eaLnBrk="1" hangingPunct="1"/>
            <a:endParaRPr lang="en-US" altLang="en-US" sz="3600" dirty="0">
              <a:ea typeface="MS PGothic" panose="020B0600070205080204" pitchFamily="34" charset="-128"/>
            </a:endParaRPr>
          </a:p>
          <a:p>
            <a:pPr eaLnBrk="1" hangingPunct="1"/>
            <a:r>
              <a:rPr lang="en-US" altLang="en-US" sz="3600" dirty="0">
                <a:ea typeface="MS PGothic" panose="020B0600070205080204" pitchFamily="34" charset="-128"/>
              </a:rPr>
              <a:t>POP (low) culture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E7DE30C-C72D-F943-96FC-9EB663A57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-59724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 i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rgbClr val="C00000"/>
                </a:solidFill>
              </a:rPr>
              <a:t>Grading Culture</a:t>
            </a:r>
          </a:p>
        </p:txBody>
      </p:sp>
    </p:spTree>
    <p:extLst>
      <p:ext uri="{BB962C8B-B14F-4D97-AF65-F5344CB8AC3E}">
        <p14:creationId xmlns:p14="http://schemas.microsoft.com/office/powerpoint/2010/main" val="2771370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>
            <a:extLst>
              <a:ext uri="{FF2B5EF4-FFF2-40B4-BE49-F238E27FC236}">
                <a16:creationId xmlns:a16="http://schemas.microsoft.com/office/drawing/2014/main" id="{17CB7A19-BF8E-A44A-B5FF-A774F7ACB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065338"/>
            <a:ext cx="1447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WHITE Male</a:t>
            </a:r>
          </a:p>
        </p:txBody>
      </p:sp>
      <p:sp>
        <p:nvSpPr>
          <p:cNvPr id="18434" name="TextBox 5">
            <a:extLst>
              <a:ext uri="{FF2B5EF4-FFF2-40B4-BE49-F238E27FC236}">
                <a16:creationId xmlns:a16="http://schemas.microsoft.com/office/drawing/2014/main" id="{5E5F4C3E-5469-5943-8F27-59653EAFB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135438"/>
            <a:ext cx="1447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WHITE Female</a:t>
            </a:r>
          </a:p>
        </p:txBody>
      </p:sp>
      <p:sp>
        <p:nvSpPr>
          <p:cNvPr id="18435" name="TextBox 6">
            <a:extLst>
              <a:ext uri="{FF2B5EF4-FFF2-40B4-BE49-F238E27FC236}">
                <a16:creationId xmlns:a16="http://schemas.microsoft.com/office/drawing/2014/main" id="{1965627B-3C7D-4B44-86AB-E5E972B44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95488"/>
            <a:ext cx="1447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BLACK Male</a:t>
            </a:r>
          </a:p>
        </p:txBody>
      </p:sp>
      <p:sp>
        <p:nvSpPr>
          <p:cNvPr id="18436" name="TextBox 7">
            <a:extLst>
              <a:ext uri="{FF2B5EF4-FFF2-40B4-BE49-F238E27FC236}">
                <a16:creationId xmlns:a16="http://schemas.microsoft.com/office/drawing/2014/main" id="{EC8647D2-A85D-B441-9420-0E3474005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0100" y="4111625"/>
            <a:ext cx="1447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BLACK Female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41C4EB7-516F-9D49-9DD2-B241301476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67000" y="2825750"/>
            <a:ext cx="1905000" cy="1441450"/>
          </a:xfrm>
          <a:prstGeom prst="straightConnector1">
            <a:avLst/>
          </a:prstGeom>
          <a:noFill/>
          <a:ln w="12700">
            <a:solidFill>
              <a:srgbClr val="909CE1"/>
            </a:solidFill>
            <a:round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A72063-828E-F641-A3D6-49DB6E4891D5}"/>
              </a:ext>
            </a:extLst>
          </p:cNvPr>
          <p:cNvCxnSpPr/>
          <p:nvPr/>
        </p:nvCxnSpPr>
        <p:spPr bwMode="auto">
          <a:xfrm>
            <a:off x="2667000" y="2411413"/>
            <a:ext cx="190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BC16BED-33F7-F94A-84D6-425D5AA07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9700" y="1606550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PET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256800-1B6E-E44D-B919-CE66AD20D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9538" y="2514600"/>
            <a:ext cx="1465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THREAT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8DCAB4-C0E7-9048-89D9-0F3225C7C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9700" y="3951288"/>
            <a:ext cx="1068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MAMMY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DEA104-ECD5-0245-8129-C7A542060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463" y="4892675"/>
            <a:ext cx="118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rbel" panose="020B0503020204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JEZEBEL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EE32DC9-2053-FA4F-A6F7-2489BD312CA7}"/>
              </a:ext>
            </a:extLst>
          </p:cNvPr>
          <p:cNvCxnSpPr/>
          <p:nvPr/>
        </p:nvCxnSpPr>
        <p:spPr>
          <a:xfrm flipH="1">
            <a:off x="2667000" y="2895600"/>
            <a:ext cx="1943100" cy="1425575"/>
          </a:xfrm>
          <a:prstGeom prst="straightConnector1">
            <a:avLst/>
          </a:prstGeom>
          <a:ln w="127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4" name="TextBox 2">
            <a:extLst>
              <a:ext uri="{FF2B5EF4-FFF2-40B4-BE49-F238E27FC236}">
                <a16:creationId xmlns:a16="http://schemas.microsoft.com/office/drawing/2014/main" id="{0B8A84B6-C225-0D41-8CB3-1D729D679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"/>
            <a:ext cx="464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600"/>
              <a:t>WHOSE GAZE?</a:t>
            </a:r>
          </a:p>
        </p:txBody>
      </p:sp>
    </p:spTree>
    <p:extLst>
      <p:ext uri="{BB962C8B-B14F-4D97-AF65-F5344CB8AC3E}">
        <p14:creationId xmlns:p14="http://schemas.microsoft.com/office/powerpoint/2010/main" val="3960123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C7CC691D-0438-0C43-B159-A10C5D297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The Lost Practice of Lament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0F507DFA-F2CB-0F40-9FFA-1BAA2FCB3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33600"/>
            <a:ext cx="7886700" cy="4351338"/>
          </a:xfrm>
        </p:spPr>
        <p:txBody>
          <a:bodyPr/>
          <a:lstStyle/>
          <a:p>
            <a:r>
              <a:rPr lang="en-US" altLang="en-US" sz="2800"/>
              <a:t>Spiritual Practices leading to transformation</a:t>
            </a:r>
          </a:p>
          <a:p>
            <a:endParaRPr lang="en-US" altLang="en-US" sz="2800"/>
          </a:p>
          <a:p>
            <a:r>
              <a:rPr lang="en-US" altLang="en-US" sz="2800"/>
              <a:t>Lament as a counter-narrative to existing narratives</a:t>
            </a:r>
          </a:p>
          <a:p>
            <a:endParaRPr lang="en-US" altLang="en-US" sz="2800"/>
          </a:p>
          <a:p>
            <a:r>
              <a:rPr lang="en-US" altLang="en-US" sz="2800"/>
              <a:t>Lament as necessary truth-telling</a:t>
            </a:r>
          </a:p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500191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</TotalTime>
  <Words>207</Words>
  <Application>Microsoft Macintosh PowerPoint</Application>
  <PresentationFormat>On-screen Show (4:3)</PresentationFormat>
  <Paragraphs>78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Office Theme</vt:lpstr>
      <vt:lpstr>Narrative of Whiteness</vt:lpstr>
      <vt:lpstr>Hermeneutical Circle for Practical Theology</vt:lpstr>
      <vt:lpstr>The Development of Social Structures (Berger and Luckmann)</vt:lpstr>
      <vt:lpstr>PowerPoint Presentation</vt:lpstr>
      <vt:lpstr>Systems and Narratives</vt:lpstr>
      <vt:lpstr>Mediating Narratives</vt:lpstr>
      <vt:lpstr>The “Value” of Culture</vt:lpstr>
      <vt:lpstr>PowerPoint Presentation</vt:lpstr>
      <vt:lpstr>The Lost Practice of Lament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Origins of Racialization</dc:title>
  <dc:creator>Soong-Chan Rah</dc:creator>
  <cp:lastModifiedBy>Rah, Soong-Chan</cp:lastModifiedBy>
  <cp:revision>9</cp:revision>
  <dcterms:created xsi:type="dcterms:W3CDTF">2015-04-16T04:58:38Z</dcterms:created>
  <dcterms:modified xsi:type="dcterms:W3CDTF">2020-10-23T15:38:00Z</dcterms:modified>
</cp:coreProperties>
</file>